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Bobby Jones" charset="1" panose="00000000000000000000"/>
      <p:regular r:id="rId28"/>
    </p:embeddedFont>
    <p:embeddedFont>
      <p:font typeface="Rasputin Semi-Bold" charset="1" panose="00000000000000000000"/>
      <p:regular r:id="rId29"/>
    </p:embeddedFont>
    <p:embeddedFont>
      <p:font typeface="IBM Plex Mono" charset="1" panose="020B0509050203000203"/>
      <p:regular r:id="rId30"/>
    </p:embeddedFont>
    <p:embeddedFont>
      <p:font typeface="IBM Plex Mono Bold" charset="1" panose="020B0809050203000203"/>
      <p:regular r:id="rId31"/>
    </p:embeddedFont>
    <p:embeddedFont>
      <p:font typeface="IBM Plex Mono Italics" charset="1" panose="020B05090502030002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gif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gif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png" Type="http://schemas.openxmlformats.org/officeDocument/2006/relationships/image"/><Relationship Id="rId16" Target="../media/image53.png" Type="http://schemas.openxmlformats.org/officeDocument/2006/relationships/image"/><Relationship Id="rId17" Target="../media/image14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14" Target="../media/image64.png" Type="http://schemas.openxmlformats.org/officeDocument/2006/relationships/image"/><Relationship Id="rId15" Target="../media/image14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gif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gif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png" Type="http://schemas.openxmlformats.org/officeDocument/2006/relationships/image"/><Relationship Id="rId12" Target="../media/image73.png" Type="http://schemas.openxmlformats.org/officeDocument/2006/relationships/image"/><Relationship Id="rId13" Target="../media/image74.png" Type="http://schemas.openxmlformats.org/officeDocument/2006/relationships/image"/><Relationship Id="rId14" Target="../media/image75.png" Type="http://schemas.openxmlformats.org/officeDocument/2006/relationships/image"/><Relationship Id="rId15" Target="../media/image76.png" Type="http://schemas.openxmlformats.org/officeDocument/2006/relationships/image"/><Relationship Id="rId16" Target="../media/image77.png" Type="http://schemas.openxmlformats.org/officeDocument/2006/relationships/image"/><Relationship Id="rId17" Target="../media/image14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14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gif" Type="http://schemas.openxmlformats.org/officeDocument/2006/relationships/image"/><Relationship Id="rId7" Target="../media/image8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gif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gif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gif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91.png" Type="http://schemas.openxmlformats.org/officeDocument/2006/relationships/image"/><Relationship Id="rId7" Target="../media/image92.png" Type="http://schemas.openxmlformats.org/officeDocument/2006/relationships/image"/><Relationship Id="rId8" Target="../media/image93.png" Type="http://schemas.openxmlformats.org/officeDocument/2006/relationships/image"/><Relationship Id="rId9" Target="../media/image14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gif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gif" Type="http://schemas.openxmlformats.org/officeDocument/2006/relationships/image"/><Relationship Id="rId7" Target="../media/image99.gif" Type="http://schemas.openxmlformats.org/officeDocument/2006/relationships/image"/><Relationship Id="rId8" Target="../media/image10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gif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gif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gif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gif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gif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gif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gif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-579243" y="6422107"/>
            <a:ext cx="2498806" cy="4114800"/>
          </a:xfrm>
          <a:custGeom>
            <a:avLst/>
            <a:gdLst/>
            <a:ahLst/>
            <a:cxnLst/>
            <a:rect r="r" b="b" t="t" l="l"/>
            <a:pathLst>
              <a:path h="4114800" w="2498806">
                <a:moveTo>
                  <a:pt x="0" y="0"/>
                </a:moveTo>
                <a:lnTo>
                  <a:pt x="2498806" y="0"/>
                </a:lnTo>
                <a:lnTo>
                  <a:pt x="24988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31741" y="688874"/>
            <a:ext cx="2910286" cy="4114800"/>
          </a:xfrm>
          <a:custGeom>
            <a:avLst/>
            <a:gdLst/>
            <a:ahLst/>
            <a:cxnLst/>
            <a:rect r="r" b="b" t="t" l="l"/>
            <a:pathLst>
              <a:path h="4114800" w="2910286">
                <a:moveTo>
                  <a:pt x="0" y="0"/>
                </a:moveTo>
                <a:lnTo>
                  <a:pt x="2910285" y="0"/>
                </a:lnTo>
                <a:lnTo>
                  <a:pt x="2910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19563" y="1930781"/>
            <a:ext cx="13117280" cy="420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020"/>
              </a:lnSpc>
            </a:pPr>
            <a:r>
              <a:rPr lang="en-US" sz="9500" spc="56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Ordinary Differential Equation </a:t>
            </a:r>
            <a:r>
              <a:rPr lang="en-US" sz="9500" spc="560">
                <a:solidFill>
                  <a:srgbClr val="FFBD59"/>
                </a:solidFill>
                <a:latin typeface="Bobby Jones"/>
                <a:ea typeface="Bobby Jones"/>
                <a:cs typeface="Bobby Jones"/>
                <a:sym typeface="Bobby Jones"/>
              </a:rPr>
              <a:t>-</a:t>
            </a:r>
            <a:r>
              <a:rPr lang="en-US" sz="9500" spc="56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  <a:r>
              <a:rPr lang="en-US" sz="9500" spc="56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Boundary Value Problems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965072" y="6880716"/>
            <a:ext cx="4357855" cy="1348343"/>
            <a:chOff x="0" y="0"/>
            <a:chExt cx="1147748" cy="3551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47748" cy="355119"/>
            </a:xfrm>
            <a:custGeom>
              <a:avLst/>
              <a:gdLst/>
              <a:ahLst/>
              <a:cxnLst/>
              <a:rect r="r" b="b" t="t" l="l"/>
              <a:pathLst>
                <a:path h="355119" w="1147748">
                  <a:moveTo>
                    <a:pt x="15989" y="0"/>
                  </a:moveTo>
                  <a:lnTo>
                    <a:pt x="1131759" y="0"/>
                  </a:lnTo>
                  <a:cubicBezTo>
                    <a:pt x="1135999" y="0"/>
                    <a:pt x="1140066" y="1685"/>
                    <a:pt x="1143065" y="4683"/>
                  </a:cubicBezTo>
                  <a:cubicBezTo>
                    <a:pt x="1146063" y="7682"/>
                    <a:pt x="1147748" y="11748"/>
                    <a:pt x="1147748" y="15989"/>
                  </a:cubicBezTo>
                  <a:lnTo>
                    <a:pt x="1147748" y="339130"/>
                  </a:lnTo>
                  <a:cubicBezTo>
                    <a:pt x="1147748" y="343371"/>
                    <a:pt x="1146063" y="347438"/>
                    <a:pt x="1143065" y="350436"/>
                  </a:cubicBezTo>
                  <a:cubicBezTo>
                    <a:pt x="1140066" y="353435"/>
                    <a:pt x="1135999" y="355119"/>
                    <a:pt x="1131759" y="355119"/>
                  </a:cubicBezTo>
                  <a:lnTo>
                    <a:pt x="15989" y="355119"/>
                  </a:lnTo>
                  <a:cubicBezTo>
                    <a:pt x="11748" y="355119"/>
                    <a:pt x="7682" y="353435"/>
                    <a:pt x="4683" y="350436"/>
                  </a:cubicBezTo>
                  <a:cubicBezTo>
                    <a:pt x="1685" y="347438"/>
                    <a:pt x="0" y="343371"/>
                    <a:pt x="0" y="339130"/>
                  </a:cubicBezTo>
                  <a:lnTo>
                    <a:pt x="0" y="15989"/>
                  </a:lnTo>
                  <a:cubicBezTo>
                    <a:pt x="0" y="11748"/>
                    <a:pt x="1685" y="7682"/>
                    <a:pt x="4683" y="4683"/>
                  </a:cubicBezTo>
                  <a:cubicBezTo>
                    <a:pt x="7682" y="1685"/>
                    <a:pt x="11748" y="0"/>
                    <a:pt x="15989" y="0"/>
                  </a:cubicBezTo>
                  <a:close/>
                </a:path>
              </a:pathLst>
            </a:custGeom>
            <a:solidFill>
              <a:srgbClr val="65C78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47748" cy="393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518877" y="6948219"/>
            <a:ext cx="3293091" cy="306257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155130" y="5088505"/>
            <a:ext cx="2577161" cy="3391002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178707" y="7054190"/>
            <a:ext cx="393058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u="none">
                <a:solidFill>
                  <a:srgbClr val="000000"/>
                </a:solidFill>
                <a:latin typeface="Rasputin Semi-Bold"/>
                <a:ea typeface="Rasputin Semi-Bold"/>
                <a:cs typeface="Rasputin Semi-Bold"/>
                <a:sym typeface="Rasputin Semi-Bold"/>
              </a:rPr>
              <a:t>Start Now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7691" y="150997"/>
            <a:ext cx="2612356" cy="2272750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5557691" y="8024078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56188" y="4524026"/>
            <a:ext cx="7057646" cy="46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: Initial height at launch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: Target height at</a:t>
            </a: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destination</a:t>
            </a:r>
          </a:p>
          <a:p>
            <a:pPr algn="l">
              <a:lnSpc>
                <a:spcPts val="5320"/>
              </a:lnSpc>
            </a:pPr>
            <a:r>
              <a:rPr lang="en-US" sz="3800" i="true">
                <a:solidFill>
                  <a:srgbClr val="000000"/>
                </a:solidFill>
                <a:latin typeface="IBM Plex Mono Italics"/>
                <a:ea typeface="IBM Plex Mono Italics"/>
                <a:cs typeface="IBM Plex Mono Italics"/>
                <a:sym typeface="IBM Plex Mono Italics"/>
              </a:rPr>
              <a:t>       </a:t>
            </a: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: Equation governing the trajectory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74526" y="4485347"/>
            <a:ext cx="2179945" cy="839815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276428" y="4506100"/>
            <a:ext cx="8609946" cy="3539816"/>
          </a:xfrm>
          <a:custGeom>
            <a:avLst/>
            <a:gdLst/>
            <a:ahLst/>
            <a:cxnLst/>
            <a:rect r="r" b="b" t="t" l="l"/>
            <a:pathLst>
              <a:path h="3539816" w="8609946">
                <a:moveTo>
                  <a:pt x="0" y="0"/>
                </a:moveTo>
                <a:lnTo>
                  <a:pt x="8609946" y="0"/>
                </a:lnTo>
                <a:lnTo>
                  <a:pt x="8609946" y="3539816"/>
                </a:lnTo>
                <a:lnTo>
                  <a:pt x="0" y="3539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056188" y="3783470"/>
            <a:ext cx="592889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Legend: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50701" y="5832276"/>
            <a:ext cx="2465839" cy="88746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28619" y="7190162"/>
            <a:ext cx="2193629" cy="878735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416523" y="1296897"/>
            <a:ext cx="14141168" cy="208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spc="412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Real-World Example: </a:t>
            </a:r>
          </a:p>
          <a:p>
            <a:pPr algn="l" marL="0" indent="0" lvl="0">
              <a:lnSpc>
                <a:spcPts val="8119"/>
              </a:lnSpc>
            </a:pPr>
            <a:r>
              <a:rPr lang="en-US" sz="6999" spc="412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cannon Trajectory Problem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1778701" cy="8229600"/>
            <a:chOff x="0" y="0"/>
            <a:chExt cx="3102209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022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102209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483595" y="3612477"/>
            <a:ext cx="2510878" cy="3062046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4804701" y="7660425"/>
            <a:ext cx="4909197" cy="4114800"/>
          </a:xfrm>
          <a:custGeom>
            <a:avLst/>
            <a:gdLst/>
            <a:ahLst/>
            <a:cxnLst/>
            <a:rect r="r" b="b" t="t" l="l"/>
            <a:pathLst>
              <a:path h="4114800" w="4909197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16523" y="3244241"/>
            <a:ext cx="11390878" cy="380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777"/>
              </a:lnSpc>
            </a:pPr>
            <a:r>
              <a:rPr lang="en-US" sz="12739" spc="751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The shooting methode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568104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76574" y="1300962"/>
            <a:ext cx="16230600" cy="8229600"/>
            <a:chOff x="0" y="0"/>
            <a:chExt cx="4274726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550839" y="8607635"/>
            <a:ext cx="2839654" cy="3358730"/>
          </a:xfrm>
          <a:custGeom>
            <a:avLst/>
            <a:gdLst/>
            <a:ahLst/>
            <a:cxnLst/>
            <a:rect r="r" b="b" t="t" l="l"/>
            <a:pathLst>
              <a:path h="3358730" w="2839654">
                <a:moveTo>
                  <a:pt x="0" y="0"/>
                </a:moveTo>
                <a:lnTo>
                  <a:pt x="2839654" y="0"/>
                </a:lnTo>
                <a:lnTo>
                  <a:pt x="2839654" y="3358730"/>
                </a:lnTo>
                <a:lnTo>
                  <a:pt x="0" y="3358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6952" y="1717221"/>
            <a:ext cx="4163743" cy="138791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88480" y="1812640"/>
            <a:ext cx="3018714" cy="119707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57743" y="1777943"/>
            <a:ext cx="3435088" cy="126647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06592" y="1776704"/>
            <a:ext cx="3449958" cy="126895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9451" y="3224796"/>
            <a:ext cx="9165433" cy="204487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5916" y="4106560"/>
            <a:ext cx="5820620" cy="1817019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62301" y="6692546"/>
            <a:ext cx="6756362" cy="166549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29369" y="7853250"/>
            <a:ext cx="2958673" cy="1212234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294048" y="3191106"/>
            <a:ext cx="9560515" cy="49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994" indent="-315497" lvl="1">
              <a:lnSpc>
                <a:spcPts val="4091"/>
              </a:lnSpc>
              <a:spcBef>
                <a:spcPct val="0"/>
              </a:spcBef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General IVP solution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0104" y="4991894"/>
            <a:ext cx="6388310" cy="1536761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94048" y="6458101"/>
            <a:ext cx="9560515" cy="49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994" indent="-315497" lvl="1">
              <a:lnSpc>
                <a:spcPts val="4091"/>
              </a:lnSpc>
              <a:spcBef>
                <a:spcPct val="0"/>
              </a:spcBef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Apply boundary condition at x = 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490735"/>
            <a:ext cx="10469486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Solve the BVP: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-688835" y="92816"/>
            <a:ext cx="15689782" cy="166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59"/>
              </a:lnSpc>
            </a:pPr>
            <a:r>
              <a:rPr lang="en-US" sz="10999" spc="648">
                <a:solidFill>
                  <a:srgbClr val="65C78B"/>
                </a:solidFill>
                <a:latin typeface="Bobby Jones"/>
                <a:ea typeface="Bobby Jones"/>
                <a:cs typeface="Bobby Jones"/>
                <a:sym typeface="Bobby Jones"/>
              </a:rPr>
              <a:t>The Shooting Method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29978" y="3191106"/>
            <a:ext cx="9560515" cy="49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994" indent="-315497" lvl="1">
              <a:lnSpc>
                <a:spcPts val="4091"/>
              </a:lnSpc>
              <a:spcBef>
                <a:spcPct val="0"/>
              </a:spcBef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Error Function: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10414" y="3655387"/>
            <a:ext cx="5329790" cy="1422613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727361" y="5505966"/>
            <a:ext cx="3350546" cy="1278972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220689" y="5095875"/>
            <a:ext cx="9560515" cy="49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994" indent="-315497" lvl="1">
              <a:lnSpc>
                <a:spcPts val="4091"/>
              </a:lnSpc>
              <a:spcBef>
                <a:spcPct val="0"/>
              </a:spcBef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Adjust s: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47205" y="7935711"/>
            <a:ext cx="2612356" cy="227275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0575287" y="3636157"/>
            <a:ext cx="6456816" cy="37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Results (RK4 + Secant shooting)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41492" y="1032106"/>
            <a:ext cx="15777683" cy="8229600"/>
            <a:chOff x="0" y="0"/>
            <a:chExt cx="4155439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55439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55439">
                  <a:moveTo>
                    <a:pt x="5888" y="0"/>
                  </a:moveTo>
                  <a:lnTo>
                    <a:pt x="4149551" y="0"/>
                  </a:lnTo>
                  <a:cubicBezTo>
                    <a:pt x="4152803" y="0"/>
                    <a:pt x="4155439" y="2636"/>
                    <a:pt x="4155439" y="5888"/>
                  </a:cubicBezTo>
                  <a:lnTo>
                    <a:pt x="4155439" y="2161579"/>
                  </a:lnTo>
                  <a:cubicBezTo>
                    <a:pt x="4155439" y="2163140"/>
                    <a:pt x="4154818" y="2164638"/>
                    <a:pt x="4153714" y="2165742"/>
                  </a:cubicBezTo>
                  <a:cubicBezTo>
                    <a:pt x="4152610" y="2166846"/>
                    <a:pt x="4151113" y="2167467"/>
                    <a:pt x="4149551" y="2167467"/>
                  </a:cubicBezTo>
                  <a:lnTo>
                    <a:pt x="5888" y="2167467"/>
                  </a:lnTo>
                  <a:cubicBezTo>
                    <a:pt x="4327" y="2167467"/>
                    <a:pt x="2829" y="2166846"/>
                    <a:pt x="1725" y="2165742"/>
                  </a:cubicBezTo>
                  <a:cubicBezTo>
                    <a:pt x="620" y="2164638"/>
                    <a:pt x="0" y="2163140"/>
                    <a:pt x="0" y="2161579"/>
                  </a:cubicBezTo>
                  <a:lnTo>
                    <a:pt x="0" y="5888"/>
                  </a:lnTo>
                  <a:cubicBezTo>
                    <a:pt x="0" y="2636"/>
                    <a:pt x="2636" y="0"/>
                    <a:pt x="58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15543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583948" y="9258300"/>
            <a:ext cx="4444870" cy="1187993"/>
          </a:xfrm>
          <a:custGeom>
            <a:avLst/>
            <a:gdLst/>
            <a:ahLst/>
            <a:cxnLst/>
            <a:rect r="r" b="b" t="t" l="l"/>
            <a:pathLst>
              <a:path h="1187993" w="4444870">
                <a:moveTo>
                  <a:pt x="0" y="0"/>
                </a:moveTo>
                <a:lnTo>
                  <a:pt x="4444870" y="0"/>
                </a:lnTo>
                <a:lnTo>
                  <a:pt x="4444870" y="1187993"/>
                </a:lnTo>
                <a:lnTo>
                  <a:pt x="0" y="1187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-531880" y="200662"/>
            <a:ext cx="15689782" cy="166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59"/>
              </a:lnSpc>
            </a:pPr>
            <a:r>
              <a:rPr lang="en-US" sz="10999" spc="648">
                <a:solidFill>
                  <a:srgbClr val="65C78B"/>
                </a:solidFill>
                <a:latin typeface="Bobby Jones"/>
                <a:ea typeface="Bobby Jones"/>
                <a:cs typeface="Bobby Jones"/>
                <a:sym typeface="Bobby Jones"/>
              </a:rPr>
              <a:t>The Shooting Method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83177" y="608824"/>
            <a:ext cx="2246411" cy="2364643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41492" y="1881863"/>
            <a:ext cx="9560515" cy="49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994" indent="-315497" lvl="1">
              <a:lnSpc>
                <a:spcPts val="4091"/>
              </a:lnSpc>
              <a:spcBef>
                <a:spcPct val="0"/>
              </a:spcBef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Evaluate at x = 5 to form F(s)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45770" y="2256396"/>
            <a:ext cx="3246522" cy="98761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2541" y="3071386"/>
            <a:ext cx="7308824" cy="1758198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9598" y="3941506"/>
            <a:ext cx="7904642" cy="186071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03901" y="5814509"/>
            <a:ext cx="6718250" cy="1793217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93371" y="6824409"/>
            <a:ext cx="7539310" cy="1643183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89654" y="2359441"/>
            <a:ext cx="5883844" cy="1479272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604039" y="3235928"/>
            <a:ext cx="5255072" cy="180222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70252" y="4640720"/>
            <a:ext cx="7940778" cy="1867352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141492" y="3078242"/>
            <a:ext cx="9560515" cy="49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Insert x=5: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1492" y="5476875"/>
            <a:ext cx="9560515" cy="49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Boundary target: y(5)=50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31983" y="4657376"/>
            <a:ext cx="9560515" cy="49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Final solution with g = 9.81</a:t>
            </a:r>
          </a:p>
        </p:txBody>
      </p:sp>
      <p:sp>
        <p:nvSpPr>
          <p:cNvPr name="AutoShape 33" id="33"/>
          <p:cNvSpPr/>
          <p:nvPr/>
        </p:nvSpPr>
        <p:spPr>
          <a:xfrm>
            <a:off x="9144000" y="1897380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47205" y="7935711"/>
            <a:ext cx="2612356" cy="2272750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1778701" cy="8229600"/>
            <a:chOff x="0" y="0"/>
            <a:chExt cx="3102209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022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102209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483595" y="3612477"/>
            <a:ext cx="2510878" cy="3062046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4804701" y="7660425"/>
            <a:ext cx="4909197" cy="4114800"/>
          </a:xfrm>
          <a:custGeom>
            <a:avLst/>
            <a:gdLst/>
            <a:ahLst/>
            <a:cxnLst/>
            <a:rect r="r" b="b" t="t" l="l"/>
            <a:pathLst>
              <a:path h="4114800" w="4909197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16523" y="2306029"/>
            <a:ext cx="11390878" cy="568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777"/>
              </a:lnSpc>
            </a:pPr>
            <a:r>
              <a:rPr lang="en-US" sz="12739" spc="751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Finite difference method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6650794" cy="8229600"/>
            <a:chOff x="0" y="0"/>
            <a:chExt cx="4385394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8539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85394">
                  <a:moveTo>
                    <a:pt x="5579" y="0"/>
                  </a:moveTo>
                  <a:lnTo>
                    <a:pt x="4379815" y="0"/>
                  </a:lnTo>
                  <a:cubicBezTo>
                    <a:pt x="4381295" y="0"/>
                    <a:pt x="4382714" y="588"/>
                    <a:pt x="4383760" y="1634"/>
                  </a:cubicBezTo>
                  <a:cubicBezTo>
                    <a:pt x="4384806" y="2681"/>
                    <a:pt x="4385394" y="4100"/>
                    <a:pt x="4385394" y="5579"/>
                  </a:cubicBezTo>
                  <a:lnTo>
                    <a:pt x="4385394" y="2161887"/>
                  </a:lnTo>
                  <a:cubicBezTo>
                    <a:pt x="4385394" y="2163367"/>
                    <a:pt x="4384806" y="2164786"/>
                    <a:pt x="4383760" y="2165833"/>
                  </a:cubicBezTo>
                  <a:cubicBezTo>
                    <a:pt x="4382714" y="2166879"/>
                    <a:pt x="4381295" y="2167467"/>
                    <a:pt x="4379815" y="2167467"/>
                  </a:cubicBezTo>
                  <a:lnTo>
                    <a:pt x="5579" y="2167467"/>
                  </a:lnTo>
                  <a:cubicBezTo>
                    <a:pt x="4100" y="2167467"/>
                    <a:pt x="2681" y="2166879"/>
                    <a:pt x="1634" y="2165833"/>
                  </a:cubicBezTo>
                  <a:cubicBezTo>
                    <a:pt x="588" y="2164786"/>
                    <a:pt x="0" y="2163367"/>
                    <a:pt x="0" y="2161887"/>
                  </a:cubicBezTo>
                  <a:lnTo>
                    <a:pt x="0" y="5579"/>
                  </a:lnTo>
                  <a:cubicBezTo>
                    <a:pt x="0" y="4100"/>
                    <a:pt x="588" y="2681"/>
                    <a:pt x="1634" y="1634"/>
                  </a:cubicBezTo>
                  <a:cubicBezTo>
                    <a:pt x="2681" y="588"/>
                    <a:pt x="4100" y="0"/>
                    <a:pt x="55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38539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638689" y="8507496"/>
            <a:ext cx="4081608" cy="3421130"/>
          </a:xfrm>
          <a:custGeom>
            <a:avLst/>
            <a:gdLst/>
            <a:ahLst/>
            <a:cxnLst/>
            <a:rect r="r" b="b" t="t" l="l"/>
            <a:pathLst>
              <a:path h="3421130" w="4081608">
                <a:moveTo>
                  <a:pt x="0" y="0"/>
                </a:moveTo>
                <a:lnTo>
                  <a:pt x="4081609" y="0"/>
                </a:lnTo>
                <a:lnTo>
                  <a:pt x="4081609" y="3421130"/>
                </a:lnTo>
                <a:lnTo>
                  <a:pt x="0" y="3421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0462" y="1626140"/>
            <a:ext cx="5256725" cy="157007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33898" y="351058"/>
            <a:ext cx="14896428" cy="136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62"/>
              </a:lnSpc>
            </a:pPr>
            <a:r>
              <a:rPr lang="en-US" sz="9019" spc="532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FINITE DIFFERENCE METHOD 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51918" y="1779918"/>
            <a:ext cx="3411389" cy="135279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33957" y="1653125"/>
            <a:ext cx="4391284" cy="1619009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21078" y="1860711"/>
            <a:ext cx="3734096" cy="120862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3867" y="2977930"/>
            <a:ext cx="8130520" cy="2573948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00082" y="5584344"/>
            <a:ext cx="1564723" cy="69543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5266" y="5759498"/>
            <a:ext cx="8907720" cy="2166333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7649" y="6673619"/>
            <a:ext cx="8519119" cy="1972018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48522" y="3167733"/>
            <a:ext cx="5790109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E95D44"/>
                </a:solidFill>
                <a:latin typeface="IBM Plex Mono"/>
                <a:ea typeface="IBM Plex Mono"/>
                <a:cs typeface="IBM Plex Mono"/>
                <a:sym typeface="IBM Plex Mono"/>
              </a:rPr>
              <a:t>fi</a:t>
            </a:r>
            <a:r>
              <a:rPr lang="en-US" sz="2922">
                <a:solidFill>
                  <a:srgbClr val="E95D44"/>
                </a:solidFill>
                <a:latin typeface="IBM Plex Mono"/>
                <a:ea typeface="IBM Plex Mono"/>
                <a:cs typeface="IBM Plex Mono"/>
                <a:sym typeface="IBM Plex Mono"/>
              </a:rPr>
              <a:t>nite difference formula: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8522" y="5026972"/>
            <a:ext cx="3785890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Choose step size</a:t>
            </a: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96124" y="3636343"/>
            <a:ext cx="7542719" cy="1821212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99394" y="5293563"/>
            <a:ext cx="7936180" cy="1897782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91486" y="6213165"/>
            <a:ext cx="8031076" cy="1998343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9836200" y="3139977"/>
            <a:ext cx="4231283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interior equation: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36200" y="3678628"/>
            <a:ext cx="2412504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0994" indent="-315497" lvl="1">
              <a:lnSpc>
                <a:spcPts val="4091"/>
              </a:lnSpc>
              <a:spcBef>
                <a:spcPct val="0"/>
              </a:spcBef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when i=1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36200" y="5124271"/>
            <a:ext cx="3340497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Substitute y0​=4</a:t>
            </a:r>
          </a:p>
        </p:txBody>
      </p:sp>
      <p:sp>
        <p:nvSpPr>
          <p:cNvPr name="AutoShape 36" id="36"/>
          <p:cNvSpPr/>
          <p:nvPr/>
        </p:nvSpPr>
        <p:spPr>
          <a:xfrm>
            <a:off x="9373147" y="3215358"/>
            <a:ext cx="0" cy="52921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47205" y="7935711"/>
            <a:ext cx="2612356" cy="2272750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18603" y="1028700"/>
            <a:ext cx="16650794" cy="8229600"/>
            <a:chOff x="0" y="0"/>
            <a:chExt cx="4385394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8539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85394">
                  <a:moveTo>
                    <a:pt x="5579" y="0"/>
                  </a:moveTo>
                  <a:lnTo>
                    <a:pt x="4379815" y="0"/>
                  </a:lnTo>
                  <a:cubicBezTo>
                    <a:pt x="4381295" y="0"/>
                    <a:pt x="4382714" y="588"/>
                    <a:pt x="4383760" y="1634"/>
                  </a:cubicBezTo>
                  <a:cubicBezTo>
                    <a:pt x="4384806" y="2681"/>
                    <a:pt x="4385394" y="4100"/>
                    <a:pt x="4385394" y="5579"/>
                  </a:cubicBezTo>
                  <a:lnTo>
                    <a:pt x="4385394" y="2161887"/>
                  </a:lnTo>
                  <a:cubicBezTo>
                    <a:pt x="4385394" y="2163367"/>
                    <a:pt x="4384806" y="2164786"/>
                    <a:pt x="4383760" y="2165833"/>
                  </a:cubicBezTo>
                  <a:cubicBezTo>
                    <a:pt x="4382714" y="2166879"/>
                    <a:pt x="4381295" y="2167467"/>
                    <a:pt x="4379815" y="2167467"/>
                  </a:cubicBezTo>
                  <a:lnTo>
                    <a:pt x="5579" y="2167467"/>
                  </a:lnTo>
                  <a:cubicBezTo>
                    <a:pt x="4100" y="2167467"/>
                    <a:pt x="2681" y="2166879"/>
                    <a:pt x="1634" y="2165833"/>
                  </a:cubicBezTo>
                  <a:cubicBezTo>
                    <a:pt x="588" y="2164786"/>
                    <a:pt x="0" y="2163367"/>
                    <a:pt x="0" y="2161887"/>
                  </a:cubicBezTo>
                  <a:lnTo>
                    <a:pt x="0" y="5579"/>
                  </a:lnTo>
                  <a:cubicBezTo>
                    <a:pt x="0" y="4100"/>
                    <a:pt x="588" y="2681"/>
                    <a:pt x="1634" y="1634"/>
                  </a:cubicBezTo>
                  <a:cubicBezTo>
                    <a:pt x="2681" y="588"/>
                    <a:pt x="4100" y="0"/>
                    <a:pt x="55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38539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638689" y="8507496"/>
            <a:ext cx="4081608" cy="3421130"/>
          </a:xfrm>
          <a:custGeom>
            <a:avLst/>
            <a:gdLst/>
            <a:ahLst/>
            <a:cxnLst/>
            <a:rect r="r" b="b" t="t" l="l"/>
            <a:pathLst>
              <a:path h="3421130" w="4081608">
                <a:moveTo>
                  <a:pt x="0" y="0"/>
                </a:moveTo>
                <a:lnTo>
                  <a:pt x="4081609" y="0"/>
                </a:lnTo>
                <a:lnTo>
                  <a:pt x="4081609" y="3421130"/>
                </a:lnTo>
                <a:lnTo>
                  <a:pt x="0" y="3421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73253" y="170083"/>
            <a:ext cx="14896428" cy="136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62"/>
              </a:lnSpc>
            </a:pPr>
            <a:r>
              <a:rPr lang="en-US" sz="9019" spc="532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FINITE DIFFERENCE METHOD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4222" y="1668242"/>
            <a:ext cx="1299071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0994" indent="-315497" lvl="1">
              <a:lnSpc>
                <a:spcPts val="4091"/>
              </a:lnSpc>
              <a:spcBef>
                <a:spcPct val="0"/>
              </a:spcBef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i=2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7919" y="1673451"/>
            <a:ext cx="7139803" cy="172392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3186" y="2994516"/>
            <a:ext cx="6956606" cy="167969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3186" y="4263484"/>
            <a:ext cx="6956606" cy="1679693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4538" y="5808475"/>
            <a:ext cx="6806564" cy="1640223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741" y="6586433"/>
            <a:ext cx="6405496" cy="1646891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542903" y="2867223"/>
            <a:ext cx="1299071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0994" indent="-315497" lvl="1">
              <a:lnSpc>
                <a:spcPts val="4091"/>
              </a:lnSpc>
              <a:spcBef>
                <a:spcPct val="0"/>
              </a:spcBef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i=3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42903" y="4332543"/>
            <a:ext cx="1299071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0994" indent="-315497" lvl="1">
              <a:lnSpc>
                <a:spcPts val="4091"/>
              </a:lnSpc>
              <a:spcBef>
                <a:spcPct val="0"/>
              </a:spcBef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i=4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9729" y="5649210"/>
            <a:ext cx="3785890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Substitute y5​=50: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23963" y="1600584"/>
            <a:ext cx="4676676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Form the tridiagonal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12433" y="1456905"/>
            <a:ext cx="9738360" cy="3887795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8643393" y="7820334"/>
            <a:ext cx="7126288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Full finite difference solution: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8489" y="5195863"/>
            <a:ext cx="2946127" cy="2889031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9076363" y="4925058"/>
            <a:ext cx="3563144" cy="48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Solve the system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70327" y="7525119"/>
            <a:ext cx="9738360" cy="2030097"/>
          </a:xfrm>
          <a:prstGeom prst="rect">
            <a:avLst/>
          </a:prstGeom>
        </p:spPr>
      </p:pic>
      <p:sp>
        <p:nvSpPr>
          <p:cNvPr name="AutoShape 35" id="35"/>
          <p:cNvSpPr/>
          <p:nvPr/>
        </p:nvSpPr>
        <p:spPr>
          <a:xfrm>
            <a:off x="8302417" y="1844409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47205" y="7935711"/>
            <a:ext cx="2612356" cy="2272750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1778701" cy="8229600"/>
            <a:chOff x="0" y="0"/>
            <a:chExt cx="3102209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022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102209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557691" y="7645701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646944" y="4007125"/>
            <a:ext cx="2612356" cy="2272750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16523" y="3281811"/>
            <a:ext cx="11276805" cy="5236328"/>
          </a:xfrm>
          <a:custGeom>
            <a:avLst/>
            <a:gdLst/>
            <a:ahLst/>
            <a:cxnLst/>
            <a:rect r="r" b="b" t="t" l="l"/>
            <a:pathLst>
              <a:path h="5236328" w="11276805">
                <a:moveTo>
                  <a:pt x="0" y="0"/>
                </a:moveTo>
                <a:lnTo>
                  <a:pt x="11276806" y="0"/>
                </a:lnTo>
                <a:lnTo>
                  <a:pt x="11276806" y="5236328"/>
                </a:lnTo>
                <a:lnTo>
                  <a:pt x="0" y="5236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16523" y="1296897"/>
            <a:ext cx="11390878" cy="99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6"/>
              </a:lnSpc>
            </a:pPr>
            <a:r>
              <a:rPr lang="en-US" sz="6600" spc="389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solution for shooting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6523" y="2216253"/>
            <a:ext cx="11390878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Runge-Kutta 4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557691" y="7645701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724032" y="4007125"/>
            <a:ext cx="2612356" cy="2272750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16523" y="3281309"/>
            <a:ext cx="7013981" cy="3514342"/>
          </a:xfrm>
          <a:custGeom>
            <a:avLst/>
            <a:gdLst/>
            <a:ahLst/>
            <a:cxnLst/>
            <a:rect r="r" b="b" t="t" l="l"/>
            <a:pathLst>
              <a:path h="3514342" w="7013981">
                <a:moveTo>
                  <a:pt x="0" y="0"/>
                </a:moveTo>
                <a:lnTo>
                  <a:pt x="7013981" y="0"/>
                </a:lnTo>
                <a:lnTo>
                  <a:pt x="7013981" y="3514343"/>
                </a:lnTo>
                <a:lnTo>
                  <a:pt x="0" y="35143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52509" y="3294107"/>
            <a:ext cx="8509784" cy="4351594"/>
          </a:xfrm>
          <a:custGeom>
            <a:avLst/>
            <a:gdLst/>
            <a:ahLst/>
            <a:cxnLst/>
            <a:rect r="r" b="b" t="t" l="l"/>
            <a:pathLst>
              <a:path h="4351594" w="8509784">
                <a:moveTo>
                  <a:pt x="0" y="0"/>
                </a:moveTo>
                <a:lnTo>
                  <a:pt x="8509784" y="0"/>
                </a:lnTo>
                <a:lnTo>
                  <a:pt x="8509784" y="4351594"/>
                </a:lnTo>
                <a:lnTo>
                  <a:pt x="0" y="43515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16523" y="1296897"/>
            <a:ext cx="11390878" cy="99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6"/>
              </a:lnSpc>
            </a:pPr>
            <a:r>
              <a:rPr lang="en-US" sz="6600" spc="389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solution for shooting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6523" y="2216253"/>
            <a:ext cx="11390878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Secant Shooting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557691" y="150997"/>
            <a:ext cx="2612356" cy="2272750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557691" y="7645701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724032" y="4007125"/>
            <a:ext cx="2612356" cy="2272750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209508" y="3140351"/>
            <a:ext cx="7934492" cy="1546685"/>
          </a:xfrm>
          <a:custGeom>
            <a:avLst/>
            <a:gdLst/>
            <a:ahLst/>
            <a:cxnLst/>
            <a:rect r="r" b="b" t="t" l="l"/>
            <a:pathLst>
              <a:path h="1546685" w="7934492">
                <a:moveTo>
                  <a:pt x="0" y="0"/>
                </a:moveTo>
                <a:lnTo>
                  <a:pt x="7934492" y="0"/>
                </a:lnTo>
                <a:lnTo>
                  <a:pt x="7934492" y="1546685"/>
                </a:lnTo>
                <a:lnTo>
                  <a:pt x="0" y="1546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04626" y="3024086"/>
            <a:ext cx="7539657" cy="6104171"/>
          </a:xfrm>
          <a:custGeom>
            <a:avLst/>
            <a:gdLst/>
            <a:ahLst/>
            <a:cxnLst/>
            <a:rect r="r" b="b" t="t" l="l"/>
            <a:pathLst>
              <a:path h="6104171" w="7539657">
                <a:moveTo>
                  <a:pt x="0" y="0"/>
                </a:moveTo>
                <a:lnTo>
                  <a:pt x="7539657" y="0"/>
                </a:lnTo>
                <a:lnTo>
                  <a:pt x="7539657" y="6104170"/>
                </a:lnTo>
                <a:lnTo>
                  <a:pt x="0" y="6104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16523" y="1296897"/>
            <a:ext cx="11390878" cy="99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6"/>
              </a:lnSpc>
            </a:pPr>
            <a:r>
              <a:rPr lang="en-US" sz="6600" spc="389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solution for shooting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6523" y="2216253"/>
            <a:ext cx="11390878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Results (RK4 + Secant shooting)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6523" y="5642969"/>
            <a:ext cx="6528709" cy="270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We have a very small error, both in slope and computed y by RK4 which indicates that this method converged accurately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557691" y="150997"/>
            <a:ext cx="2612356" cy="2272750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1778701" cy="8229600"/>
            <a:chOff x="0" y="0"/>
            <a:chExt cx="3102209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022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102209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483595" y="3612477"/>
            <a:ext cx="2510878" cy="3062046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4804701" y="7722418"/>
            <a:ext cx="4909197" cy="4114800"/>
          </a:xfrm>
          <a:custGeom>
            <a:avLst/>
            <a:gdLst/>
            <a:ahLst/>
            <a:cxnLst/>
            <a:rect r="r" b="b" t="t" l="l"/>
            <a:pathLst>
              <a:path h="4114800" w="4909197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82063" y="1762524"/>
            <a:ext cx="7235116" cy="151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46"/>
              </a:lnSpc>
            </a:pPr>
            <a:r>
              <a:rPr lang="en-US" sz="10040" spc="592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Group 10</a:t>
            </a:r>
            <a:r>
              <a:rPr lang="en-US" sz="10040" spc="592" u="none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6523" y="3517227"/>
            <a:ext cx="9452499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Ian (24083010090)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Olive (24083010120)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Alysha (24083010123)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6595849" cy="8229600"/>
            <a:chOff x="0" y="0"/>
            <a:chExt cx="4370923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70923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70923">
                  <a:moveTo>
                    <a:pt x="5598" y="0"/>
                  </a:moveTo>
                  <a:lnTo>
                    <a:pt x="4365325" y="0"/>
                  </a:lnTo>
                  <a:cubicBezTo>
                    <a:pt x="4366810" y="0"/>
                    <a:pt x="4368234" y="590"/>
                    <a:pt x="4369284" y="1640"/>
                  </a:cubicBezTo>
                  <a:cubicBezTo>
                    <a:pt x="4370333" y="2689"/>
                    <a:pt x="4370923" y="4113"/>
                    <a:pt x="4370923" y="5598"/>
                  </a:cubicBezTo>
                  <a:lnTo>
                    <a:pt x="4370923" y="2161869"/>
                  </a:lnTo>
                  <a:cubicBezTo>
                    <a:pt x="4370923" y="2163353"/>
                    <a:pt x="4370333" y="2164777"/>
                    <a:pt x="4369284" y="2165827"/>
                  </a:cubicBezTo>
                  <a:cubicBezTo>
                    <a:pt x="4368234" y="2166877"/>
                    <a:pt x="4366810" y="2167467"/>
                    <a:pt x="4365325" y="2167467"/>
                  </a:cubicBezTo>
                  <a:lnTo>
                    <a:pt x="5598" y="2167467"/>
                  </a:lnTo>
                  <a:cubicBezTo>
                    <a:pt x="4113" y="2167467"/>
                    <a:pt x="2689" y="2166877"/>
                    <a:pt x="1640" y="2165827"/>
                  </a:cubicBezTo>
                  <a:cubicBezTo>
                    <a:pt x="590" y="2164777"/>
                    <a:pt x="0" y="2163353"/>
                    <a:pt x="0" y="2161869"/>
                  </a:cubicBezTo>
                  <a:lnTo>
                    <a:pt x="0" y="5598"/>
                  </a:lnTo>
                  <a:cubicBezTo>
                    <a:pt x="0" y="4113"/>
                    <a:pt x="590" y="2689"/>
                    <a:pt x="1640" y="1640"/>
                  </a:cubicBezTo>
                  <a:cubicBezTo>
                    <a:pt x="2689" y="590"/>
                    <a:pt x="4113" y="0"/>
                    <a:pt x="55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37092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557691" y="7645701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2292453"/>
            <a:ext cx="4408999" cy="6965847"/>
          </a:xfrm>
          <a:custGeom>
            <a:avLst/>
            <a:gdLst/>
            <a:ahLst/>
            <a:cxnLst/>
            <a:rect r="r" b="b" t="t" l="l"/>
            <a:pathLst>
              <a:path h="6965847" w="4408999">
                <a:moveTo>
                  <a:pt x="0" y="0"/>
                </a:moveTo>
                <a:lnTo>
                  <a:pt x="4408999" y="0"/>
                </a:lnTo>
                <a:lnTo>
                  <a:pt x="4408999" y="6965847"/>
                </a:lnTo>
                <a:lnTo>
                  <a:pt x="0" y="6965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79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437699" y="3198911"/>
            <a:ext cx="7289747" cy="5901842"/>
          </a:xfrm>
          <a:custGeom>
            <a:avLst/>
            <a:gdLst/>
            <a:ahLst/>
            <a:cxnLst/>
            <a:rect r="r" b="b" t="t" l="l"/>
            <a:pathLst>
              <a:path h="5901842" w="7289747">
                <a:moveTo>
                  <a:pt x="0" y="0"/>
                </a:moveTo>
                <a:lnTo>
                  <a:pt x="7289748" y="0"/>
                </a:lnTo>
                <a:lnTo>
                  <a:pt x="7289748" y="5901841"/>
                </a:lnTo>
                <a:lnTo>
                  <a:pt x="0" y="59018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37699" y="2427178"/>
            <a:ext cx="7369702" cy="449050"/>
          </a:xfrm>
          <a:custGeom>
            <a:avLst/>
            <a:gdLst/>
            <a:ahLst/>
            <a:cxnLst/>
            <a:rect r="r" b="b" t="t" l="l"/>
            <a:pathLst>
              <a:path h="449050" w="7369702">
                <a:moveTo>
                  <a:pt x="0" y="0"/>
                </a:moveTo>
                <a:lnTo>
                  <a:pt x="7369702" y="0"/>
                </a:lnTo>
                <a:lnTo>
                  <a:pt x="7369702" y="449050"/>
                </a:lnTo>
                <a:lnTo>
                  <a:pt x="0" y="449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16523" y="1296897"/>
            <a:ext cx="11390878" cy="99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6"/>
              </a:lnSpc>
            </a:pPr>
            <a:r>
              <a:rPr lang="en-US" sz="6600" spc="389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solution for Finite Diff.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27447" y="3604884"/>
            <a:ext cx="4727906" cy="378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Again, we have a very small error in computed y by Finite Difference which indicates that this method converged accurately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557691" y="154428"/>
            <a:ext cx="2612356" cy="2272750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7691" y="150997"/>
            <a:ext cx="2612356" cy="2272750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5557691" y="8024078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16523" y="1296897"/>
            <a:ext cx="14141168" cy="136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39"/>
              </a:lnSpc>
            </a:pPr>
            <a:r>
              <a:rPr lang="en-US" sz="8999" spc="53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Summary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9761" y="2885365"/>
            <a:ext cx="15684073" cy="704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Ordinary differential equations (ODEs) are equations that relate a function to its derivatives, and initial value problems are a specific kind of ODE solving problem.</a:t>
            </a:r>
          </a:p>
          <a:p>
            <a:pPr algn="l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Most initial value problems cannot be integrated explicitly and therefore require numerical solutions.</a:t>
            </a:r>
          </a:p>
          <a:p>
            <a:pPr algn="l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There are methods such as root finding and shooting to solve ODE BVP numerically.</a:t>
            </a:r>
          </a:p>
          <a:p>
            <a:pPr algn="l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accuracy of the scheme used depends on its order of approximation of the ODE.</a:t>
            </a:r>
          </a:p>
          <a:p>
            <a:pPr algn="l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stability of the scheme used depends on the ODE, the scheme, and the choice of the integration parameters.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  <p:transition spd="fast">
    <p:cover dir="rd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5C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184" y="1453968"/>
            <a:ext cx="2910286" cy="4114800"/>
          </a:xfrm>
          <a:custGeom>
            <a:avLst/>
            <a:gdLst/>
            <a:ahLst/>
            <a:cxnLst/>
            <a:rect r="r" b="b" t="t" l="l"/>
            <a:pathLst>
              <a:path h="4114800" w="2910286">
                <a:moveTo>
                  <a:pt x="0" y="0"/>
                </a:moveTo>
                <a:lnTo>
                  <a:pt x="2910286" y="0"/>
                </a:lnTo>
                <a:lnTo>
                  <a:pt x="2910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8289" y="6119760"/>
            <a:ext cx="3793839" cy="3138540"/>
          </a:xfrm>
          <a:custGeom>
            <a:avLst/>
            <a:gdLst/>
            <a:ahLst/>
            <a:cxnLst/>
            <a:rect r="r" b="b" t="t" l="l"/>
            <a:pathLst>
              <a:path h="3138540" w="3793839">
                <a:moveTo>
                  <a:pt x="0" y="0"/>
                </a:moveTo>
                <a:lnTo>
                  <a:pt x="3793839" y="0"/>
                </a:lnTo>
                <a:lnTo>
                  <a:pt x="3793839" y="3138540"/>
                </a:lnTo>
                <a:lnTo>
                  <a:pt x="0" y="3138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674460" y="1453968"/>
            <a:ext cx="2093829" cy="201007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098565" y="5856055"/>
            <a:ext cx="2423206" cy="2867699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494238" y="2076857"/>
            <a:ext cx="6133287" cy="6133287"/>
          </a:xfrm>
          <a:custGeom>
            <a:avLst/>
            <a:gdLst/>
            <a:ahLst/>
            <a:cxnLst/>
            <a:rect r="r" b="b" t="t" l="l"/>
            <a:pathLst>
              <a:path h="6133287" w="6133287">
                <a:moveTo>
                  <a:pt x="0" y="0"/>
                </a:moveTo>
                <a:lnTo>
                  <a:pt x="6133287" y="0"/>
                </a:lnTo>
                <a:lnTo>
                  <a:pt x="6133287" y="6133286"/>
                </a:lnTo>
                <a:lnTo>
                  <a:pt x="0" y="6133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12855" y="3656136"/>
            <a:ext cx="5539191" cy="325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07"/>
              </a:lnSpc>
            </a:pPr>
            <a:r>
              <a:rPr lang="en-US" sz="10954" spc="646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THANK</a:t>
            </a:r>
          </a:p>
          <a:p>
            <a:pPr algn="ctr" marL="0" indent="0" lvl="0">
              <a:lnSpc>
                <a:spcPts val="12707"/>
              </a:lnSpc>
            </a:pPr>
            <a:r>
              <a:rPr lang="en-US" sz="10954" spc="646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YOu</a:t>
            </a:r>
          </a:p>
        </p:txBody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1778701" cy="8229600"/>
            <a:chOff x="0" y="0"/>
            <a:chExt cx="3102209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022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102209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483595" y="3612477"/>
            <a:ext cx="2510878" cy="3062046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4804701" y="7660425"/>
            <a:ext cx="4909197" cy="4114800"/>
          </a:xfrm>
          <a:custGeom>
            <a:avLst/>
            <a:gdLst/>
            <a:ahLst/>
            <a:cxnLst/>
            <a:rect r="r" b="b" t="t" l="l"/>
            <a:pathLst>
              <a:path h="4114800" w="4909197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16523" y="1296897"/>
            <a:ext cx="11231718" cy="1498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83"/>
              </a:lnSpc>
            </a:pPr>
            <a:r>
              <a:rPr lang="en-US" sz="9900" spc="584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Table of COntents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97104" y="3173099"/>
            <a:ext cx="10241892" cy="465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ODE </a:t>
            </a:r>
            <a:r>
              <a:rPr lang="en-US" sz="4400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Boundary Value Problem Statement</a:t>
            </a:r>
          </a:p>
          <a:p>
            <a:pPr algn="l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Shooting Method</a:t>
            </a:r>
          </a:p>
          <a:p>
            <a:pPr algn="l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Finite Difference Method</a:t>
            </a:r>
          </a:p>
          <a:p>
            <a:pPr algn="l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Solution for Shooting</a:t>
            </a:r>
          </a:p>
          <a:p>
            <a:pPr algn="l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Solution for Finite Diff.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6230600" cy="4374890"/>
            <a:chOff x="0" y="0"/>
            <a:chExt cx="4274726" cy="11522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1152234"/>
            </a:xfrm>
            <a:custGeom>
              <a:avLst/>
              <a:gdLst/>
              <a:ahLst/>
              <a:cxnLst/>
              <a:rect r="r" b="b" t="t" l="l"/>
              <a:pathLst>
                <a:path h="1152234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1146510"/>
                  </a:lnTo>
                  <a:cubicBezTo>
                    <a:pt x="4274726" y="1149672"/>
                    <a:pt x="4272163" y="1152234"/>
                    <a:pt x="4269002" y="1152234"/>
                  </a:cubicBezTo>
                  <a:lnTo>
                    <a:pt x="5724" y="1152234"/>
                  </a:lnTo>
                  <a:cubicBezTo>
                    <a:pt x="2563" y="1152234"/>
                    <a:pt x="0" y="1149672"/>
                    <a:pt x="0" y="1146510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74726" cy="1190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703157" y="8537009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89763" y="268465"/>
            <a:ext cx="2612356" cy="2272750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5703157" y="-1573586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680351" y="6026476"/>
            <a:ext cx="12927297" cy="3231824"/>
          </a:xfrm>
          <a:custGeom>
            <a:avLst/>
            <a:gdLst/>
            <a:ahLst/>
            <a:cxnLst/>
            <a:rect r="r" b="b" t="t" l="l"/>
            <a:pathLst>
              <a:path h="3231824" w="12927297">
                <a:moveTo>
                  <a:pt x="0" y="0"/>
                </a:moveTo>
                <a:lnTo>
                  <a:pt x="12927298" y="0"/>
                </a:lnTo>
                <a:lnTo>
                  <a:pt x="12927298" y="3231824"/>
                </a:lnTo>
                <a:lnTo>
                  <a:pt x="0" y="3231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2208272"/>
            <a:ext cx="16230600" cy="252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59"/>
              </a:lnSpc>
            </a:pPr>
            <a:r>
              <a:rPr lang="en-US" sz="8499" spc="501" u="none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ODE Boundary Value Problem Statement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1778701" cy="8229600"/>
            <a:chOff x="0" y="0"/>
            <a:chExt cx="3102209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022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102209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557691" y="7645701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22612" y="3124835"/>
            <a:ext cx="11390878" cy="579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Ord</a:t>
            </a:r>
            <a:r>
              <a:rPr lang="en-US" sz="3299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inary Differential Equation (ODE) describes how a quantity changes with respect to another (e.g., temperature, position, etc.).</a:t>
            </a: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Used in science &amp; engineering for modeling real systems.</a:t>
            </a: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An n-th order ODE requires n constraints.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 u="non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Example:</a:t>
            </a:r>
            <a:r>
              <a:rPr lang="en-US" sz="3299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 A 2nd order ODE (like        ) requires 2 constraints (e.g., </a:t>
            </a:r>
            <a:r>
              <a:rPr lang="en-US" sz="3299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y</a:t>
            </a:r>
            <a:r>
              <a:rPr lang="en-US" sz="3299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(0)=4 and </a:t>
            </a:r>
            <a:r>
              <a:rPr lang="en-US" sz="3299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y</a:t>
            </a:r>
            <a:r>
              <a:rPr lang="en-US" sz="3299" u="non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(5)=50).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104534" y="150997"/>
            <a:ext cx="2612356" cy="227275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83044" y="7066566"/>
            <a:ext cx="2105512" cy="815370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3021403" y="2642448"/>
            <a:ext cx="4758251" cy="5002103"/>
          </a:xfrm>
          <a:custGeom>
            <a:avLst/>
            <a:gdLst/>
            <a:ahLst/>
            <a:cxnLst/>
            <a:rect r="r" b="b" t="t" l="l"/>
            <a:pathLst>
              <a:path h="5002103" w="4758251">
                <a:moveTo>
                  <a:pt x="0" y="0"/>
                </a:moveTo>
                <a:lnTo>
                  <a:pt x="4758251" y="0"/>
                </a:lnTo>
                <a:lnTo>
                  <a:pt x="4758251" y="5002104"/>
                </a:lnTo>
                <a:lnTo>
                  <a:pt x="0" y="5002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16523" y="1306422"/>
            <a:ext cx="11390878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99"/>
              </a:lnSpc>
            </a:pPr>
            <a:r>
              <a:rPr lang="en-US" sz="9999" spc="589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What is an ODE?</a:t>
            </a:r>
          </a:p>
        </p:txBody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1778701" cy="8229600"/>
            <a:chOff x="0" y="0"/>
            <a:chExt cx="3102209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022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102209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557691" y="7645701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16523" y="1306422"/>
            <a:ext cx="11390878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99"/>
              </a:lnSpc>
            </a:pPr>
            <a:r>
              <a:rPr lang="en-US" sz="9999" spc="589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IVP vs BVP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6523" y="3231257"/>
            <a:ext cx="11390878" cy="531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Initial Value Problem (IVP)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Given start point only (e.g., position &amp; direction at x = 0).</a:t>
            </a: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Boundary Value Problem (BVP)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Values are known at two or more boundaries (e.g., T at x = 0 and x = L).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204602" y="150997"/>
            <a:ext cx="2612356" cy="2272750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3122059" y="2599092"/>
            <a:ext cx="4871265" cy="4871265"/>
          </a:xfrm>
          <a:custGeom>
            <a:avLst/>
            <a:gdLst/>
            <a:ahLst/>
            <a:cxnLst/>
            <a:rect r="r" b="b" t="t" l="l"/>
            <a:pathLst>
              <a:path h="4871265" w="4871265">
                <a:moveTo>
                  <a:pt x="0" y="0"/>
                </a:moveTo>
                <a:lnTo>
                  <a:pt x="4871265" y="0"/>
                </a:lnTo>
                <a:lnTo>
                  <a:pt x="4871265" y="4871264"/>
                </a:lnTo>
                <a:lnTo>
                  <a:pt x="0" y="48712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7691" y="150997"/>
            <a:ext cx="2612356" cy="2272750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8826732" y="3066885"/>
            <a:ext cx="31213" cy="6242642"/>
          </a:xfrm>
          <a:custGeom>
            <a:avLst/>
            <a:gdLst/>
            <a:ahLst/>
            <a:cxnLst/>
            <a:rect r="r" b="b" t="t" l="l"/>
            <a:pathLst>
              <a:path h="6242642" w="31213">
                <a:moveTo>
                  <a:pt x="0" y="0"/>
                </a:moveTo>
                <a:lnTo>
                  <a:pt x="31213" y="0"/>
                </a:lnTo>
                <a:lnTo>
                  <a:pt x="31213" y="6242642"/>
                </a:lnTo>
                <a:lnTo>
                  <a:pt x="0" y="6242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2347675" y="4746591"/>
            <a:ext cx="5413730" cy="4305204"/>
          </a:xfrm>
          <a:custGeom>
            <a:avLst/>
            <a:gdLst/>
            <a:ahLst/>
            <a:cxnLst/>
            <a:rect r="r" b="b" t="t" l="l"/>
            <a:pathLst>
              <a:path h="4305204" w="5413730">
                <a:moveTo>
                  <a:pt x="0" y="0"/>
                </a:moveTo>
                <a:lnTo>
                  <a:pt x="5413730" y="0"/>
                </a:lnTo>
                <a:lnTo>
                  <a:pt x="5413730" y="4305205"/>
                </a:lnTo>
                <a:lnTo>
                  <a:pt x="0" y="4305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73413" y="5143500"/>
            <a:ext cx="7998714" cy="3480790"/>
          </a:xfrm>
          <a:custGeom>
            <a:avLst/>
            <a:gdLst/>
            <a:ahLst/>
            <a:cxnLst/>
            <a:rect r="r" b="b" t="t" l="l"/>
            <a:pathLst>
              <a:path h="3480790" w="7998714">
                <a:moveTo>
                  <a:pt x="0" y="0"/>
                </a:moveTo>
                <a:lnTo>
                  <a:pt x="7998714" y="0"/>
                </a:lnTo>
                <a:lnTo>
                  <a:pt x="7998714" y="3480790"/>
                </a:lnTo>
                <a:lnTo>
                  <a:pt x="0" y="3480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557691" y="8024078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16523" y="1306422"/>
            <a:ext cx="11390878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99"/>
              </a:lnSpc>
            </a:pPr>
            <a:r>
              <a:rPr lang="en-US" sz="9999" spc="589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IVP vs BVP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7523" y="3240782"/>
            <a:ext cx="7534033" cy="167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Initial Value Problem (IVP)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Known initial position and direction, find the entire path.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15120" y="3240782"/>
            <a:ext cx="8115300" cy="167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Boundary Value Problem (BVP)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Known values at both boundaries, find the shape/function in between.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1778701" cy="8229600"/>
            <a:chOff x="0" y="0"/>
            <a:chExt cx="3102209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022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102209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557691" y="7645701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96070" y="7833275"/>
            <a:ext cx="2612356" cy="2272750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5008371" y="6389965"/>
            <a:ext cx="2665190" cy="2058859"/>
          </a:xfrm>
          <a:custGeom>
            <a:avLst/>
            <a:gdLst/>
            <a:ahLst/>
            <a:cxnLst/>
            <a:rect r="r" b="b" t="t" l="l"/>
            <a:pathLst>
              <a:path h="2058859" w="2665190">
                <a:moveTo>
                  <a:pt x="0" y="0"/>
                </a:moveTo>
                <a:lnTo>
                  <a:pt x="2665190" y="0"/>
                </a:lnTo>
                <a:lnTo>
                  <a:pt x="2665190" y="2058859"/>
                </a:lnTo>
                <a:lnTo>
                  <a:pt x="0" y="20588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359361" y="6389965"/>
            <a:ext cx="3624141" cy="2314920"/>
          </a:xfrm>
          <a:custGeom>
            <a:avLst/>
            <a:gdLst/>
            <a:ahLst/>
            <a:cxnLst/>
            <a:rect r="r" b="b" t="t" l="l"/>
            <a:pathLst>
              <a:path h="2314920" w="3624141">
                <a:moveTo>
                  <a:pt x="0" y="0"/>
                </a:moveTo>
                <a:lnTo>
                  <a:pt x="3624141" y="0"/>
                </a:lnTo>
                <a:lnTo>
                  <a:pt x="3624141" y="2314920"/>
                </a:lnTo>
                <a:lnTo>
                  <a:pt x="0" y="2314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969450" y="6234665"/>
            <a:ext cx="2353121" cy="2625519"/>
          </a:xfrm>
          <a:custGeom>
            <a:avLst/>
            <a:gdLst/>
            <a:ahLst/>
            <a:cxnLst/>
            <a:rect r="r" b="b" t="t" l="l"/>
            <a:pathLst>
              <a:path h="2625519" w="2353121">
                <a:moveTo>
                  <a:pt x="0" y="0"/>
                </a:moveTo>
                <a:lnTo>
                  <a:pt x="2353121" y="0"/>
                </a:lnTo>
                <a:lnTo>
                  <a:pt x="2353121" y="2625519"/>
                </a:lnTo>
                <a:lnTo>
                  <a:pt x="0" y="2625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027271" y="2221409"/>
            <a:ext cx="5060841" cy="5053965"/>
          </a:xfrm>
          <a:custGeom>
            <a:avLst/>
            <a:gdLst/>
            <a:ahLst/>
            <a:cxnLst/>
            <a:rect r="r" b="b" t="t" l="l"/>
            <a:pathLst>
              <a:path h="5053965" w="5060841">
                <a:moveTo>
                  <a:pt x="0" y="0"/>
                </a:moveTo>
                <a:lnTo>
                  <a:pt x="5060841" y="0"/>
                </a:lnTo>
                <a:lnTo>
                  <a:pt x="5060841" y="5053965"/>
                </a:lnTo>
                <a:lnTo>
                  <a:pt x="0" y="50539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16523" y="1296897"/>
            <a:ext cx="11390878" cy="126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44"/>
              </a:lnSpc>
            </a:pPr>
            <a:r>
              <a:rPr lang="en-US" sz="8400" spc="495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Why is BVP Important?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6523" y="3231257"/>
            <a:ext cx="11390878" cy="2646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Many real problems depend on conditions at more than one point.</a:t>
            </a:r>
          </a:p>
          <a:p>
            <a:pPr algn="l" marL="820416" indent="-410208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Used in thermal engineering, mechanics, electrical circuits, etc.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51840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1840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51840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88119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088119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088119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625378" y="13006393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625378" y="650240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25378" y="0"/>
              <a:ext cx="545211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5211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7691" y="150997"/>
            <a:ext cx="2612356" cy="2272750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5557691" y="8024078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16523" y="1296897"/>
            <a:ext cx="14141168" cy="208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6999" spc="412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Real-World Example: </a:t>
            </a:r>
          </a:p>
          <a:p>
            <a:pPr algn="l" marL="0" indent="0" lvl="0">
              <a:lnSpc>
                <a:spcPts val="8119"/>
              </a:lnSpc>
            </a:pPr>
            <a:r>
              <a:rPr lang="en-US" sz="6999" spc="412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cannon Trajectory Problem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6523" y="3762216"/>
            <a:ext cx="7727477" cy="531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Problem: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A cannon is launched from position      and must hit a target at      .</a:t>
            </a:r>
          </a:p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Given: 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Initial position: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Target position: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Gravity:         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90604" y="5085688"/>
            <a:ext cx="1858314" cy="78621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626016" y="5778180"/>
            <a:ext cx="1858314" cy="78621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45717" y="7059554"/>
            <a:ext cx="2179945" cy="839815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83647" y="7727168"/>
            <a:ext cx="2465839" cy="887464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9531823" y="3762216"/>
            <a:ext cx="7727477" cy="531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Mathematical Mod</a:t>
            </a:r>
            <a:r>
              <a:rPr lang="en-US" sz="3800" b="tru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el:</a:t>
            </a:r>
          </a:p>
          <a:p>
            <a:pPr algn="l">
              <a:lnSpc>
                <a:spcPts val="5320"/>
              </a:lnSpc>
            </a:pPr>
          </a:p>
          <a:p>
            <a:pPr algn="l">
              <a:lnSpc>
                <a:spcPts val="5320"/>
              </a:lnSpc>
            </a:pPr>
          </a:p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Find: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Initial vertical rocket speed (  ) that satisfies the ODE and both boundary conditions.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85314" y="4281851"/>
            <a:ext cx="3820495" cy="1530432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359227" y="8357756"/>
            <a:ext cx="2899787" cy="959789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49963" y="7204870"/>
            <a:ext cx="802700" cy="579728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DAG4yPNNr3s</dc:identifier>
  <dcterms:modified xsi:type="dcterms:W3CDTF">2011-08-01T06:04:30Z</dcterms:modified>
  <cp:revision>1</cp:revision>
  <dc:title>PPT Analisis Numerik Kelompok 10</dc:title>
</cp:coreProperties>
</file>